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7" r:id="rId2"/>
    <p:sldId id="264" r:id="rId3"/>
    <p:sldId id="266" r:id="rId4"/>
    <p:sldId id="268" r:id="rId5"/>
    <p:sldId id="272" r:id="rId6"/>
    <p:sldId id="273" r:id="rId7"/>
    <p:sldId id="274" r:id="rId8"/>
    <p:sldId id="271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ato Heavy" panose="020F0502020204030203" pitchFamily="34" charset="77"/>
      <p:regular r:id="rId16"/>
      <p:bold r:id="rId17"/>
    </p:embeddedFont>
    <p:embeddedFont>
      <p:font typeface="Open Sans" panose="020B0606030504020204" pitchFamily="34" charset="0"/>
      <p:regular r:id="rId18"/>
    </p:embeddedFont>
    <p:embeddedFont>
      <p:font typeface="Oswald Bold" pitchFamily="2" charset="77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100"/>
    <a:srgbClr val="121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 autoAdjust="0"/>
    <p:restoredTop sz="94627" autoAdjust="0"/>
  </p:normalViewPr>
  <p:slideViewPr>
    <p:cSldViewPr>
      <p:cViewPr varScale="1">
        <p:scale>
          <a:sx n="58" d="100"/>
          <a:sy n="58" d="100"/>
        </p:scale>
        <p:origin x="264" y="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F77D7-3085-8447-80C8-4AEAE1A854F4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57E819-1073-404C-9579-D0EB92EA70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4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01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66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0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306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16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57E819-1073-404C-9579-D0EB92EA70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9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flowmap.blue/1ycDOsDdDw07X-IRiTcYov1sP3RlnrtUJm0H77DvtCvM?v=11.771976,39.084455,1.16,0,0&amp;a=0&amp;b=1&amp;bo=88&amp;c=0&amp;d=1&amp;lt=1&amp;lfm=ALL&amp;col=Oranges&amp;f=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unidadvictimas.gov.co/es/registro-unico-de-victimas-ruv/37394" TargetMode="External"/><Relationship Id="rId5" Type="http://schemas.openxmlformats.org/officeDocument/2006/relationships/hyperlink" Target="http://colombia.c4sr.columbia.edu/applications/animation.html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hyperlink" Target="https://www.refworld.org/pdfid/4ed724952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D0C9417C-7FE3-F74B-B070-9F0D369AF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r="25619"/>
          <a:stretch/>
        </p:blipFill>
        <p:spPr>
          <a:xfrm>
            <a:off x="5285232" y="10"/>
            <a:ext cx="13002768" cy="10286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" y="0"/>
            <a:ext cx="14008809" cy="10287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CE6F15-11D2-9344-8A75-1EEDCD3CC46B}"/>
              </a:ext>
            </a:extLst>
          </p:cNvPr>
          <p:cNvSpPr txBox="1"/>
          <p:nvPr/>
        </p:nvSpPr>
        <p:spPr>
          <a:xfrm>
            <a:off x="716971" y="1683544"/>
            <a:ext cx="6035040" cy="4806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 dirty="0">
                <a:latin typeface="+mj-lt"/>
                <a:ea typeface="+mj-ea"/>
                <a:cs typeface="+mj-cs"/>
              </a:rPr>
              <a:t>Lual Mayen </a:t>
            </a:r>
            <a:r>
              <a:rPr lang="en-US" sz="6100" dirty="0">
                <a:latin typeface="+mj-lt"/>
                <a:ea typeface="+mj-ea"/>
                <a:cs typeface="+mj-cs"/>
              </a:rPr>
              <a:t>fled South Sudan's civil war and learned to code in a </a:t>
            </a:r>
            <a:r>
              <a:rPr lang="en-US" sz="6100" b="1" dirty="0">
                <a:latin typeface="+mj-lt"/>
                <a:ea typeface="+mj-ea"/>
                <a:cs typeface="+mj-cs"/>
              </a:rPr>
              <a:t>refugee</a:t>
            </a:r>
            <a:r>
              <a:rPr lang="en-US" sz="6100" dirty="0">
                <a:latin typeface="+mj-lt"/>
                <a:ea typeface="+mj-ea"/>
                <a:cs typeface="+mj-cs"/>
              </a:rPr>
              <a:t> camp.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9882" y="520187"/>
            <a:ext cx="219456" cy="10561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543" y="6820380"/>
            <a:ext cx="5966460" cy="27432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DDB596-6E5C-8C49-AE6D-255B6CAE6B35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141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2489A-3726-DB41-8A14-968EE455FE9C}"/>
              </a:ext>
            </a:extLst>
          </p:cNvPr>
          <p:cNvSpPr txBox="1"/>
          <p:nvPr/>
        </p:nvSpPr>
        <p:spPr>
          <a:xfrm>
            <a:off x="594250" y="3989338"/>
            <a:ext cx="170995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“Using gaming to build bridges between communities and enhance peaceful behavior”</a:t>
            </a:r>
          </a:p>
        </p:txBody>
      </p:sp>
      <p:sp>
        <p:nvSpPr>
          <p:cNvPr id="3" name="Chevron 2">
            <a:extLst>
              <a:ext uri="{FF2B5EF4-FFF2-40B4-BE49-F238E27FC236}">
                <a16:creationId xmlns:a16="http://schemas.microsoft.com/office/drawing/2014/main" id="{170993C9-DEC8-954C-A3F7-4C6925FCD9DD}"/>
              </a:ext>
            </a:extLst>
          </p:cNvPr>
          <p:cNvSpPr/>
          <p:nvPr/>
        </p:nvSpPr>
        <p:spPr>
          <a:xfrm rot="5400000">
            <a:off x="8763000" y="8515350"/>
            <a:ext cx="762000" cy="1333500"/>
          </a:xfrm>
          <a:prstGeom prst="chevron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AE8E72-6686-C04F-A143-9FDE65C07BDE}"/>
              </a:ext>
            </a:extLst>
          </p:cNvPr>
          <p:cNvSpPr txBox="1"/>
          <p:nvPr/>
        </p:nvSpPr>
        <p:spPr>
          <a:xfrm>
            <a:off x="13030200" y="5576732"/>
            <a:ext cx="440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Lual Mayen – World Economic Forum Award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42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82489A-3726-DB41-8A14-968EE455FE9C}"/>
              </a:ext>
            </a:extLst>
          </p:cNvPr>
          <p:cNvSpPr txBox="1"/>
          <p:nvPr/>
        </p:nvSpPr>
        <p:spPr>
          <a:xfrm>
            <a:off x="594250" y="3989338"/>
            <a:ext cx="17099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In 2011, nearly 35 million people were displaced from their home due to war, persecution or violence. That’s one of every 200 people on the planet.</a:t>
            </a:r>
          </a:p>
          <a:p>
            <a:pPr algn="ctr"/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07A5CF2-8026-F144-9EEA-67F83327A7EC}"/>
              </a:ext>
            </a:extLst>
          </p:cNvPr>
          <p:cNvSpPr/>
          <p:nvPr/>
        </p:nvSpPr>
        <p:spPr>
          <a:xfrm>
            <a:off x="8458200" y="8191500"/>
            <a:ext cx="1554480" cy="1554480"/>
          </a:xfrm>
          <a:prstGeom prst="ellipse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 MAP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5476517-D64B-0C48-8C47-A4414A9DEC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0"/>
          <a:stretch/>
        </p:blipFill>
        <p:spPr>
          <a:xfrm>
            <a:off x="8631581" y="8572500"/>
            <a:ext cx="129915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94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9A62C-4799-DF4D-9E9D-B50F7CC899D7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icture containing outdoor, dark, night, man&#10;&#10;Description automatically generated">
            <a:extLst>
              <a:ext uri="{FF2B5EF4-FFF2-40B4-BE49-F238E27FC236}">
                <a16:creationId xmlns:a16="http://schemas.microsoft.com/office/drawing/2014/main" id="{3B1B0896-7ED4-1740-AB38-23ADDBDA92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4" b="-8344"/>
          <a:stretch/>
        </p:blipFill>
        <p:spPr>
          <a:xfrm>
            <a:off x="2641600" y="938525"/>
            <a:ext cx="13004800" cy="9753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AEEF561-FF12-1143-AA5E-F5C6769DB2FB}"/>
              </a:ext>
            </a:extLst>
          </p:cNvPr>
          <p:cNvSpPr txBox="1"/>
          <p:nvPr/>
        </p:nvSpPr>
        <p:spPr>
          <a:xfrm>
            <a:off x="1600200" y="632754"/>
            <a:ext cx="626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BLIND VISUALIZATION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BC796-39B6-0842-9CC2-80457129C0A4}"/>
              </a:ext>
            </a:extLst>
          </p:cNvPr>
          <p:cNvSpPr txBox="1"/>
          <p:nvPr/>
        </p:nvSpPr>
        <p:spPr>
          <a:xfrm>
            <a:off x="14478000" y="9371335"/>
            <a:ext cx="278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41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Weighted Visualization</a:t>
            </a:r>
            <a:endParaRPr lang="en-US" dirty="0">
              <a:solidFill>
                <a:srgbClr val="FF41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84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itting, computer&#10;&#10;Description automatically generated">
            <a:extLst>
              <a:ext uri="{FF2B5EF4-FFF2-40B4-BE49-F238E27FC236}">
                <a16:creationId xmlns:a16="http://schemas.microsoft.com/office/drawing/2014/main" id="{6108640A-97C8-9E47-9B5E-9DCCE701C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50776"/>
            <a:ext cx="8120117" cy="73951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A62C-4799-DF4D-9E9D-B50F7CC899D7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EF561-FF12-1143-AA5E-F5C6769DB2FB}"/>
              </a:ext>
            </a:extLst>
          </p:cNvPr>
          <p:cNvSpPr txBox="1"/>
          <p:nvPr/>
        </p:nvSpPr>
        <p:spPr>
          <a:xfrm>
            <a:off x="2260519" y="641117"/>
            <a:ext cx="679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INTERNAL DISPLACEMENT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B57D425-ADC5-BF4F-8B4A-67AD5DDE5BA2}"/>
              </a:ext>
            </a:extLst>
          </p:cNvPr>
          <p:cNvGrpSpPr/>
          <p:nvPr/>
        </p:nvGrpSpPr>
        <p:grpSpPr>
          <a:xfrm>
            <a:off x="11504549" y="5200840"/>
            <a:ext cx="2860281" cy="1485645"/>
            <a:chOff x="0" y="0"/>
            <a:chExt cx="3813708" cy="1980861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A246FED5-1898-4543-8E8C-77259BE24D3F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2156105-0790-E444-9247-6CBFA9E6225F}"/>
                </a:ext>
              </a:extLst>
            </p:cNvPr>
            <p:cNvSpPr txBox="1"/>
            <p:nvPr/>
          </p:nvSpPr>
          <p:spPr>
            <a:xfrm>
              <a:off x="0" y="1578416"/>
              <a:ext cx="3797326" cy="4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NODES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8AF5C1B-54F4-314E-8716-8D06802CC3F3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pic>
        <p:nvPicPr>
          <p:cNvPr id="10" name="Picture 7">
            <a:extLst>
              <a:ext uri="{FF2B5EF4-FFF2-40B4-BE49-F238E27FC236}">
                <a16:creationId xmlns:a16="http://schemas.microsoft.com/office/drawing/2014/main" id="{443202A2-E9DF-314D-BF32-28EA6F75CB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516588" y="1934050"/>
            <a:ext cx="1696679" cy="1696679"/>
          </a:xfrm>
          <a:prstGeom prst="rect">
            <a:avLst/>
          </a:prstGeom>
        </p:spPr>
      </p:pic>
      <p:grpSp>
        <p:nvGrpSpPr>
          <p:cNvPr id="11" name="Group 9">
            <a:extLst>
              <a:ext uri="{FF2B5EF4-FFF2-40B4-BE49-F238E27FC236}">
                <a16:creationId xmlns:a16="http://schemas.microsoft.com/office/drawing/2014/main" id="{917148B6-14C2-6741-9CB3-4F1B6D807B19}"/>
              </a:ext>
            </a:extLst>
          </p:cNvPr>
          <p:cNvGrpSpPr/>
          <p:nvPr/>
        </p:nvGrpSpPr>
        <p:grpSpPr>
          <a:xfrm>
            <a:off x="13186747" y="6576461"/>
            <a:ext cx="2860281" cy="1485644"/>
            <a:chOff x="0" y="0"/>
            <a:chExt cx="3813708" cy="1980860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6B014A39-BB51-8E41-B9F2-CC0AED44F3EF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r>
                <a:rPr lang="en-US" sz="5978" dirty="0">
                  <a:solidFill>
                    <a:srgbClr val="FFFFFF"/>
                  </a:solidFill>
                  <a:latin typeface="Oswald Bold"/>
                </a:rPr>
                <a:t>7,7 M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BC20A756-7D8F-194F-AEFE-8F3EA30A4197}"/>
                </a:ext>
              </a:extLst>
            </p:cNvPr>
            <p:cNvSpPr txBox="1"/>
            <p:nvPr/>
          </p:nvSpPr>
          <p:spPr>
            <a:xfrm>
              <a:off x="0" y="1578416"/>
              <a:ext cx="3797326" cy="4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>
                  <a:solidFill>
                    <a:srgbClr val="FFFFFF"/>
                  </a:solidFill>
                  <a:latin typeface="Lato Heavy"/>
                </a:rPr>
                <a:t>DISPLACED HABITANTS</a:t>
              </a: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F6B4BF0-D9FB-6D43-8C9B-A8272974E130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2C5BF143-871D-0D47-8898-AD949A7C7CE9}"/>
              </a:ext>
            </a:extLst>
          </p:cNvPr>
          <p:cNvGrpSpPr/>
          <p:nvPr/>
        </p:nvGrpSpPr>
        <p:grpSpPr>
          <a:xfrm>
            <a:off x="11750965" y="5330089"/>
            <a:ext cx="2367448" cy="963062"/>
            <a:chOff x="0" y="0"/>
            <a:chExt cx="3016428" cy="12270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B69321E-3BCA-634F-A1B8-5E7000CCF105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D16824E6-1014-5C48-85EB-9F1CB3084410}"/>
              </a:ext>
            </a:extLst>
          </p:cNvPr>
          <p:cNvSpPr txBox="1"/>
          <p:nvPr/>
        </p:nvSpPr>
        <p:spPr>
          <a:xfrm>
            <a:off x="11700395" y="5355189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>
                <a:solidFill>
                  <a:srgbClr val="FFFFFF"/>
                </a:solidFill>
                <a:latin typeface="Open Sans"/>
              </a:rPr>
              <a:t>32</a:t>
            </a:r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1C56C07D-2463-0C41-90D3-2AF5BE5DF6CA}"/>
              </a:ext>
            </a:extLst>
          </p:cNvPr>
          <p:cNvGrpSpPr/>
          <p:nvPr/>
        </p:nvGrpSpPr>
        <p:grpSpPr>
          <a:xfrm>
            <a:off x="15087600" y="5330089"/>
            <a:ext cx="2367448" cy="963062"/>
            <a:chOff x="0" y="0"/>
            <a:chExt cx="3016428" cy="1227062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F9848BF-3FF6-FF41-8274-8F70AE2D7A7C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5B2AA934-F200-9844-ABFE-3F340DB07400}"/>
              </a:ext>
            </a:extLst>
          </p:cNvPr>
          <p:cNvGrpSpPr/>
          <p:nvPr/>
        </p:nvGrpSpPr>
        <p:grpSpPr>
          <a:xfrm>
            <a:off x="14815898" y="5200840"/>
            <a:ext cx="2860281" cy="1485645"/>
            <a:chOff x="0" y="0"/>
            <a:chExt cx="3813708" cy="1980861"/>
          </a:xfrm>
        </p:grpSpPr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2EF42141-9169-514B-8AEE-CAA34822BF3B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4DD37B22-C167-A941-A070-E09B59BEC4FB}"/>
                </a:ext>
              </a:extLst>
            </p:cNvPr>
            <p:cNvSpPr txBox="1"/>
            <p:nvPr/>
          </p:nvSpPr>
          <p:spPr>
            <a:xfrm>
              <a:off x="0" y="1578416"/>
              <a:ext cx="3797326" cy="4024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>
                  <a:solidFill>
                    <a:srgbClr val="FFFFFF"/>
                  </a:solidFill>
                  <a:latin typeface="Lato Heavy"/>
                </a:rPr>
                <a:t>EDGES</a:t>
              </a: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96587FC2-5922-AA4A-88DB-0C556C824654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sp>
        <p:nvSpPr>
          <p:cNvPr id="27" name="TextBox 22">
            <a:extLst>
              <a:ext uri="{FF2B5EF4-FFF2-40B4-BE49-F238E27FC236}">
                <a16:creationId xmlns:a16="http://schemas.microsoft.com/office/drawing/2014/main" id="{87E1FFEA-86F9-E848-B814-874AFEC0AB9B}"/>
              </a:ext>
            </a:extLst>
          </p:cNvPr>
          <p:cNvSpPr txBox="1"/>
          <p:nvPr/>
        </p:nvSpPr>
        <p:spPr>
          <a:xfrm>
            <a:off x="15037029" y="5355189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>
                <a:solidFill>
                  <a:srgbClr val="FFFFFF"/>
                </a:solidFill>
                <a:latin typeface="Open Sans"/>
              </a:rPr>
              <a:t>4958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DB8C-EF59-DD46-9748-A7637F862F99}"/>
              </a:ext>
            </a:extLst>
          </p:cNvPr>
          <p:cNvSpPr txBox="1"/>
          <p:nvPr/>
        </p:nvSpPr>
        <p:spPr>
          <a:xfrm>
            <a:off x="13003178" y="8503225"/>
            <a:ext cx="32274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41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Conflict Urbanism: Colombia</a:t>
            </a:r>
            <a:endParaRPr lang="en-US" sz="2000" dirty="0">
              <a:solidFill>
                <a:srgbClr val="FF41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59DE60-0512-0545-801B-4188E429A558}"/>
              </a:ext>
            </a:extLst>
          </p:cNvPr>
          <p:cNvSpPr txBox="1"/>
          <p:nvPr/>
        </p:nvSpPr>
        <p:spPr>
          <a:xfrm>
            <a:off x="13121479" y="9010590"/>
            <a:ext cx="2990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Unique Registry of Victims</a:t>
            </a:r>
            <a:endParaRPr lang="en-US" sz="2000" dirty="0">
              <a:solidFill>
                <a:schemeClr val="bg1"/>
              </a:solidFill>
            </a:endParaRPr>
          </a:p>
        </p:txBody>
      </p:sp>
      <p:grpSp>
        <p:nvGrpSpPr>
          <p:cNvPr id="31" name="Group 3">
            <a:extLst>
              <a:ext uri="{FF2B5EF4-FFF2-40B4-BE49-F238E27FC236}">
                <a16:creationId xmlns:a16="http://schemas.microsoft.com/office/drawing/2014/main" id="{F14A0E9A-09F0-0146-BDAE-4E963E452ABB}"/>
              </a:ext>
            </a:extLst>
          </p:cNvPr>
          <p:cNvGrpSpPr/>
          <p:nvPr/>
        </p:nvGrpSpPr>
        <p:grpSpPr>
          <a:xfrm>
            <a:off x="6781800" y="2241794"/>
            <a:ext cx="2590800" cy="540595"/>
            <a:chOff x="-243812" y="0"/>
            <a:chExt cx="2370040" cy="720793"/>
          </a:xfrm>
        </p:grpSpPr>
        <p:sp>
          <p:nvSpPr>
            <p:cNvPr id="32" name="TextBox 4">
              <a:extLst>
                <a:ext uri="{FF2B5EF4-FFF2-40B4-BE49-F238E27FC236}">
                  <a16:creationId xmlns:a16="http://schemas.microsoft.com/office/drawing/2014/main" id="{B35412CD-0892-614E-BDA1-97241F333307}"/>
                </a:ext>
              </a:extLst>
            </p:cNvPr>
            <p:cNvSpPr txBox="1"/>
            <p:nvPr/>
          </p:nvSpPr>
          <p:spPr>
            <a:xfrm>
              <a:off x="-243812" y="11976"/>
              <a:ext cx="2370040" cy="59324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803"/>
                </a:lnSpc>
                <a:spcBef>
                  <a:spcPct val="0"/>
                </a:spcBef>
              </a:pPr>
              <a:r>
                <a:rPr lang="en-US" sz="2000" dirty="0">
                  <a:solidFill>
                    <a:srgbClr val="FFFFFF"/>
                  </a:solidFill>
                  <a:latin typeface="Open Sans"/>
                </a:rPr>
                <a:t>SELF - LOOPS</a:t>
              </a:r>
            </a:p>
          </p:txBody>
        </p:sp>
        <p:grpSp>
          <p:nvGrpSpPr>
            <p:cNvPr id="33" name="Group 5">
              <a:extLst>
                <a:ext uri="{FF2B5EF4-FFF2-40B4-BE49-F238E27FC236}">
                  <a16:creationId xmlns:a16="http://schemas.microsoft.com/office/drawing/2014/main" id="{4DEE57AC-D600-CD48-8030-CE39D5384B11}"/>
                </a:ext>
              </a:extLst>
            </p:cNvPr>
            <p:cNvGrpSpPr/>
            <p:nvPr/>
          </p:nvGrpSpPr>
          <p:grpSpPr>
            <a:xfrm>
              <a:off x="37849" y="0"/>
              <a:ext cx="1771891" cy="720793"/>
              <a:chOff x="0" y="0"/>
              <a:chExt cx="3016428" cy="1227062"/>
            </a:xfrm>
          </p:grpSpPr>
          <p:sp>
            <p:nvSpPr>
              <p:cNvPr id="34" name="Freeform 6">
                <a:extLst>
                  <a:ext uri="{FF2B5EF4-FFF2-40B4-BE49-F238E27FC236}">
                    <a16:creationId xmlns:a16="http://schemas.microsoft.com/office/drawing/2014/main" id="{344625D8-7DBE-F940-9CFE-9C0928BD1D2A}"/>
                  </a:ext>
                </a:extLst>
              </p:cNvPr>
              <p:cNvSpPr/>
              <p:nvPr/>
            </p:nvSpPr>
            <p:spPr>
              <a:xfrm>
                <a:off x="0" y="0"/>
                <a:ext cx="3016428" cy="1227062"/>
              </a:xfrm>
              <a:custGeom>
                <a:avLst/>
                <a:gdLst/>
                <a:ahLst/>
                <a:cxnLst/>
                <a:rect l="l" t="t" r="r" b="b"/>
                <a:pathLst>
                  <a:path w="3016428" h="1227062">
                    <a:moveTo>
                      <a:pt x="2891968" y="59690"/>
                    </a:moveTo>
                    <a:cubicBezTo>
                      <a:pt x="2927528" y="59690"/>
                      <a:pt x="2956738" y="88900"/>
                      <a:pt x="2956738" y="124460"/>
                    </a:cubicBezTo>
                    <a:lnTo>
                      <a:pt x="2956738" y="1102602"/>
                    </a:lnTo>
                    <a:cubicBezTo>
                      <a:pt x="2956738" y="1138162"/>
                      <a:pt x="2927528" y="1167372"/>
                      <a:pt x="2891968" y="1167372"/>
                    </a:cubicBezTo>
                    <a:lnTo>
                      <a:pt x="124460" y="1167372"/>
                    </a:lnTo>
                    <a:cubicBezTo>
                      <a:pt x="88900" y="1167372"/>
                      <a:pt x="59690" y="1138162"/>
                      <a:pt x="59690" y="11026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91968" y="59690"/>
                    </a:lnTo>
                    <a:moveTo>
                      <a:pt x="289196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02602"/>
                    </a:lnTo>
                    <a:cubicBezTo>
                      <a:pt x="0" y="1171182"/>
                      <a:pt x="55880" y="1227062"/>
                      <a:pt x="124460" y="1227062"/>
                    </a:cubicBezTo>
                    <a:lnTo>
                      <a:pt x="2891968" y="1227062"/>
                    </a:lnTo>
                    <a:cubicBezTo>
                      <a:pt x="2960548" y="1227062"/>
                      <a:pt x="3016428" y="1171182"/>
                      <a:pt x="3016428" y="1102602"/>
                    </a:cubicBezTo>
                    <a:lnTo>
                      <a:pt x="3016428" y="124460"/>
                    </a:lnTo>
                    <a:cubicBezTo>
                      <a:pt x="3016428" y="55880"/>
                      <a:pt x="2960548" y="0"/>
                      <a:pt x="2891968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</p:grpSp>
      </p:grpSp>
      <p:grpSp>
        <p:nvGrpSpPr>
          <p:cNvPr id="35" name="Group 9">
            <a:extLst>
              <a:ext uri="{FF2B5EF4-FFF2-40B4-BE49-F238E27FC236}">
                <a16:creationId xmlns:a16="http://schemas.microsoft.com/office/drawing/2014/main" id="{55AC7764-F626-884D-B1B3-127E6B3183F9}"/>
              </a:ext>
            </a:extLst>
          </p:cNvPr>
          <p:cNvGrpSpPr/>
          <p:nvPr/>
        </p:nvGrpSpPr>
        <p:grpSpPr>
          <a:xfrm>
            <a:off x="13030200" y="3407886"/>
            <a:ext cx="2860281" cy="1453115"/>
            <a:chOff x="0" y="0"/>
            <a:chExt cx="3813708" cy="1937488"/>
          </a:xfrm>
        </p:grpSpPr>
        <p:sp>
          <p:nvSpPr>
            <p:cNvPr id="36" name="TextBox 10">
              <a:extLst>
                <a:ext uri="{FF2B5EF4-FFF2-40B4-BE49-F238E27FC236}">
                  <a16:creationId xmlns:a16="http://schemas.microsoft.com/office/drawing/2014/main" id="{AC8252DD-EFBC-2B4D-911E-219A57980639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r>
                <a:rPr lang="en-US" sz="5978" dirty="0">
                  <a:solidFill>
                    <a:srgbClr val="FFFFFF"/>
                  </a:solidFill>
                  <a:latin typeface="Oswald Bold"/>
                </a:rPr>
                <a:t>#1</a:t>
              </a:r>
            </a:p>
          </p:txBody>
        </p:sp>
        <p:sp>
          <p:nvSpPr>
            <p:cNvPr id="37" name="TextBox 11">
              <a:extLst>
                <a:ext uri="{FF2B5EF4-FFF2-40B4-BE49-F238E27FC236}">
                  <a16:creationId xmlns:a16="http://schemas.microsoft.com/office/drawing/2014/main" id="{0438A34E-691F-E747-B05E-7321841FB5D0}"/>
                </a:ext>
              </a:extLst>
            </p:cNvPr>
            <p:cNvSpPr txBox="1"/>
            <p:nvPr/>
          </p:nvSpPr>
          <p:spPr>
            <a:xfrm>
              <a:off x="0" y="1578416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TOTAL DEGREE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E3A00EA1-644A-BC43-8022-492EBDBE46E7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9167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oking, dark, small, sitting&#10;&#10;Description automatically generated">
            <a:extLst>
              <a:ext uri="{FF2B5EF4-FFF2-40B4-BE49-F238E27FC236}">
                <a16:creationId xmlns:a16="http://schemas.microsoft.com/office/drawing/2014/main" id="{16ADD472-2421-104E-A81C-8B2B3FDB1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2" t="11153" r="15351" b="9359"/>
          <a:stretch/>
        </p:blipFill>
        <p:spPr>
          <a:xfrm>
            <a:off x="899233" y="1495923"/>
            <a:ext cx="8771179" cy="81499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A62C-4799-DF4D-9E9D-B50F7CC899D7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EF561-FF12-1143-AA5E-F5C6769DB2FB}"/>
              </a:ext>
            </a:extLst>
          </p:cNvPr>
          <p:cNvSpPr txBox="1"/>
          <p:nvPr/>
        </p:nvSpPr>
        <p:spPr>
          <a:xfrm>
            <a:off x="1892808" y="641117"/>
            <a:ext cx="679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ASYLUM SAFE HEAVEN</a:t>
            </a:r>
          </a:p>
        </p:txBody>
      </p:sp>
      <p:grpSp>
        <p:nvGrpSpPr>
          <p:cNvPr id="6" name="Group 2">
            <a:extLst>
              <a:ext uri="{FF2B5EF4-FFF2-40B4-BE49-F238E27FC236}">
                <a16:creationId xmlns:a16="http://schemas.microsoft.com/office/drawing/2014/main" id="{4B57D425-ADC5-BF4F-8B4A-67AD5DDE5BA2}"/>
              </a:ext>
            </a:extLst>
          </p:cNvPr>
          <p:cNvGrpSpPr/>
          <p:nvPr/>
        </p:nvGrpSpPr>
        <p:grpSpPr>
          <a:xfrm>
            <a:off x="11504549" y="5200840"/>
            <a:ext cx="2860281" cy="1453115"/>
            <a:chOff x="0" y="0"/>
            <a:chExt cx="3813708" cy="1937487"/>
          </a:xfrm>
        </p:grpSpPr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A246FED5-1898-4543-8E8C-77259BE24D3F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32156105-0790-E444-9247-6CBFA9E6225F}"/>
                </a:ext>
              </a:extLst>
            </p:cNvPr>
            <p:cNvSpPr txBox="1"/>
            <p:nvPr/>
          </p:nvSpPr>
          <p:spPr>
            <a:xfrm>
              <a:off x="0" y="1578415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ASYLUM SEEKERS</a:t>
              </a:r>
            </a:p>
          </p:txBody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88AF5C1B-54F4-314E-8716-8D06802CC3F3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11" name="Group 9">
            <a:extLst>
              <a:ext uri="{FF2B5EF4-FFF2-40B4-BE49-F238E27FC236}">
                <a16:creationId xmlns:a16="http://schemas.microsoft.com/office/drawing/2014/main" id="{917148B6-14C2-6741-9CB3-4F1B6D807B19}"/>
              </a:ext>
            </a:extLst>
          </p:cNvPr>
          <p:cNvGrpSpPr/>
          <p:nvPr/>
        </p:nvGrpSpPr>
        <p:grpSpPr>
          <a:xfrm>
            <a:off x="13030200" y="3407886"/>
            <a:ext cx="2860281" cy="1453115"/>
            <a:chOff x="0" y="0"/>
            <a:chExt cx="3813708" cy="1937488"/>
          </a:xfrm>
        </p:grpSpPr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6B014A39-BB51-8E41-B9F2-CC0AED44F3EF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r>
                <a:rPr lang="en-US" sz="5978" dirty="0">
                  <a:solidFill>
                    <a:srgbClr val="FFFFFF"/>
                  </a:solidFill>
                  <a:latin typeface="Oswald Bold"/>
                </a:rPr>
                <a:t>#1</a:t>
              </a:r>
            </a:p>
          </p:txBody>
        </p:sp>
        <p:sp>
          <p:nvSpPr>
            <p:cNvPr id="13" name="TextBox 11">
              <a:extLst>
                <a:ext uri="{FF2B5EF4-FFF2-40B4-BE49-F238E27FC236}">
                  <a16:creationId xmlns:a16="http://schemas.microsoft.com/office/drawing/2014/main" id="{BC20A756-7D8F-194F-AEFE-8F3EA30A4197}"/>
                </a:ext>
              </a:extLst>
            </p:cNvPr>
            <p:cNvSpPr txBox="1"/>
            <p:nvPr/>
          </p:nvSpPr>
          <p:spPr>
            <a:xfrm>
              <a:off x="0" y="1578416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WEIGHTED IN-DEGREE</a:t>
              </a:r>
            </a:p>
          </p:txBody>
        </p:sp>
        <p:sp>
          <p:nvSpPr>
            <p:cNvPr id="14" name="TextBox 12">
              <a:extLst>
                <a:ext uri="{FF2B5EF4-FFF2-40B4-BE49-F238E27FC236}">
                  <a16:creationId xmlns:a16="http://schemas.microsoft.com/office/drawing/2014/main" id="{EF6B4BF0-D9FB-6D43-8C9B-A8272974E130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15" name="Group 13">
            <a:extLst>
              <a:ext uri="{FF2B5EF4-FFF2-40B4-BE49-F238E27FC236}">
                <a16:creationId xmlns:a16="http://schemas.microsoft.com/office/drawing/2014/main" id="{2C5BF143-871D-0D47-8898-AD949A7C7CE9}"/>
              </a:ext>
            </a:extLst>
          </p:cNvPr>
          <p:cNvGrpSpPr/>
          <p:nvPr/>
        </p:nvGrpSpPr>
        <p:grpSpPr>
          <a:xfrm>
            <a:off x="11750965" y="5330089"/>
            <a:ext cx="2367448" cy="963062"/>
            <a:chOff x="0" y="0"/>
            <a:chExt cx="3016428" cy="1227062"/>
          </a:xfrm>
        </p:grpSpPr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DB69321E-3BCA-634F-A1B8-5E7000CCF105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19" name="TextBox 15">
            <a:extLst>
              <a:ext uri="{FF2B5EF4-FFF2-40B4-BE49-F238E27FC236}">
                <a16:creationId xmlns:a16="http://schemas.microsoft.com/office/drawing/2014/main" id="{D16824E6-1014-5C48-85EB-9F1CB3084410}"/>
              </a:ext>
            </a:extLst>
          </p:cNvPr>
          <p:cNvSpPr txBox="1"/>
          <p:nvPr/>
        </p:nvSpPr>
        <p:spPr>
          <a:xfrm>
            <a:off x="11700395" y="5355189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rgbClr val="FFFFFF"/>
                </a:solidFill>
                <a:latin typeface="Open Sans"/>
              </a:rPr>
              <a:t>220 K </a:t>
            </a:r>
          </a:p>
        </p:txBody>
      </p:sp>
      <p:grpSp>
        <p:nvGrpSpPr>
          <p:cNvPr id="20" name="Group 16">
            <a:extLst>
              <a:ext uri="{FF2B5EF4-FFF2-40B4-BE49-F238E27FC236}">
                <a16:creationId xmlns:a16="http://schemas.microsoft.com/office/drawing/2014/main" id="{1C56C07D-2463-0C41-90D3-2AF5BE5DF6CA}"/>
              </a:ext>
            </a:extLst>
          </p:cNvPr>
          <p:cNvGrpSpPr/>
          <p:nvPr/>
        </p:nvGrpSpPr>
        <p:grpSpPr>
          <a:xfrm>
            <a:off x="15087600" y="5330089"/>
            <a:ext cx="2367448" cy="963062"/>
            <a:chOff x="0" y="0"/>
            <a:chExt cx="3016428" cy="1227062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F9848BF-3FF6-FF41-8274-8F70AE2D7A7C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23" name="Group 18">
            <a:extLst>
              <a:ext uri="{FF2B5EF4-FFF2-40B4-BE49-F238E27FC236}">
                <a16:creationId xmlns:a16="http://schemas.microsoft.com/office/drawing/2014/main" id="{5B2AA934-F200-9844-ABFE-3F340DB07400}"/>
              </a:ext>
            </a:extLst>
          </p:cNvPr>
          <p:cNvGrpSpPr/>
          <p:nvPr/>
        </p:nvGrpSpPr>
        <p:grpSpPr>
          <a:xfrm>
            <a:off x="14815898" y="5200840"/>
            <a:ext cx="2897276" cy="1433237"/>
            <a:chOff x="0" y="0"/>
            <a:chExt cx="3863034" cy="1910983"/>
          </a:xfrm>
        </p:grpSpPr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2EF42141-9169-514B-8AEE-CAA34822BF3B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25" name="TextBox 20">
              <a:extLst>
                <a:ext uri="{FF2B5EF4-FFF2-40B4-BE49-F238E27FC236}">
                  <a16:creationId xmlns:a16="http://schemas.microsoft.com/office/drawing/2014/main" id="{4DD37B22-C167-A941-A070-E09B59BEC4FB}"/>
                </a:ext>
              </a:extLst>
            </p:cNvPr>
            <p:cNvSpPr txBox="1"/>
            <p:nvPr/>
          </p:nvSpPr>
          <p:spPr>
            <a:xfrm>
              <a:off x="65707" y="1551911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pc="84" dirty="0">
                  <a:solidFill>
                    <a:srgbClr val="FFFFFF"/>
                  </a:solidFill>
                  <a:latin typeface="Lato Heavy"/>
                </a:rPr>
                <a:t>FROM - COUNTRIES</a:t>
              </a:r>
              <a:endParaRPr lang="en-US" sz="1800" spc="84" dirty="0">
                <a:solidFill>
                  <a:srgbClr val="FFFFFF"/>
                </a:solidFill>
                <a:latin typeface="Lato Heavy"/>
              </a:endParaRPr>
            </a:p>
          </p:txBody>
        </p:sp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96587FC2-5922-AA4A-88DB-0C556C824654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sp>
        <p:nvSpPr>
          <p:cNvPr id="27" name="TextBox 22">
            <a:extLst>
              <a:ext uri="{FF2B5EF4-FFF2-40B4-BE49-F238E27FC236}">
                <a16:creationId xmlns:a16="http://schemas.microsoft.com/office/drawing/2014/main" id="{87E1FFEA-86F9-E848-B814-874AFEC0AB9B}"/>
              </a:ext>
            </a:extLst>
          </p:cNvPr>
          <p:cNvSpPr txBox="1"/>
          <p:nvPr/>
        </p:nvSpPr>
        <p:spPr>
          <a:xfrm>
            <a:off x="15037029" y="5355189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rgbClr val="FFFFFF"/>
                </a:solidFill>
                <a:latin typeface="Open Sans"/>
              </a:rPr>
              <a:t>65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DDB8C-EF59-DD46-9748-A7637F862F99}"/>
              </a:ext>
            </a:extLst>
          </p:cNvPr>
          <p:cNvSpPr txBox="1"/>
          <p:nvPr/>
        </p:nvSpPr>
        <p:spPr>
          <a:xfrm>
            <a:off x="12565879" y="7122377"/>
            <a:ext cx="3788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41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SOUTH AFRICA REFUGEE POLICIES</a:t>
            </a:r>
            <a:endParaRPr lang="en-US" sz="2000" dirty="0">
              <a:solidFill>
                <a:srgbClr val="FF4100"/>
              </a:solidFill>
            </a:endParaRPr>
          </a:p>
        </p:txBody>
      </p:sp>
      <p:pic>
        <p:nvPicPr>
          <p:cNvPr id="31" name="Picture 10">
            <a:extLst>
              <a:ext uri="{FF2B5EF4-FFF2-40B4-BE49-F238E27FC236}">
                <a16:creationId xmlns:a16="http://schemas.microsoft.com/office/drawing/2014/main" id="{337E27BE-D3B5-E04D-B846-6550A2ABE07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540208" y="1914310"/>
            <a:ext cx="1748810" cy="1748810"/>
          </a:xfrm>
          <a:prstGeom prst="rect">
            <a:avLst/>
          </a:prstGeom>
        </p:spPr>
      </p:pic>
      <p:grpSp>
        <p:nvGrpSpPr>
          <p:cNvPr id="33" name="Group 3">
            <a:extLst>
              <a:ext uri="{FF2B5EF4-FFF2-40B4-BE49-F238E27FC236}">
                <a16:creationId xmlns:a16="http://schemas.microsoft.com/office/drawing/2014/main" id="{D659170F-5463-A34F-A752-D9B0B4FBCE00}"/>
              </a:ext>
            </a:extLst>
          </p:cNvPr>
          <p:cNvGrpSpPr/>
          <p:nvPr/>
        </p:nvGrpSpPr>
        <p:grpSpPr>
          <a:xfrm>
            <a:off x="8575795" y="1644012"/>
            <a:ext cx="1357305" cy="540595"/>
            <a:chOff x="0" y="0"/>
            <a:chExt cx="1809740" cy="720793"/>
          </a:xfrm>
        </p:grpSpPr>
        <p:sp>
          <p:nvSpPr>
            <p:cNvPr id="34" name="TextBox 4">
              <a:extLst>
                <a:ext uri="{FF2B5EF4-FFF2-40B4-BE49-F238E27FC236}">
                  <a16:creationId xmlns:a16="http://schemas.microsoft.com/office/drawing/2014/main" id="{4220A211-5B2D-6446-A5F0-B8F1724869AB}"/>
                </a:ext>
              </a:extLst>
            </p:cNvPr>
            <p:cNvSpPr txBox="1"/>
            <p:nvPr/>
          </p:nvSpPr>
          <p:spPr>
            <a:xfrm>
              <a:off x="0" y="25796"/>
              <a:ext cx="1809740" cy="6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3"/>
                </a:lnSpc>
                <a:spcBef>
                  <a:spcPct val="0"/>
                </a:spcBef>
              </a:pPr>
              <a:r>
                <a:rPr lang="en-US" sz="2716" dirty="0">
                  <a:solidFill>
                    <a:srgbClr val="FFFFFF"/>
                  </a:solidFill>
                  <a:latin typeface="Open Sans"/>
                </a:rPr>
                <a:t>IN</a:t>
              </a:r>
            </a:p>
          </p:txBody>
        </p:sp>
        <p:grpSp>
          <p:nvGrpSpPr>
            <p:cNvPr id="35" name="Group 5">
              <a:extLst>
                <a:ext uri="{FF2B5EF4-FFF2-40B4-BE49-F238E27FC236}">
                  <a16:creationId xmlns:a16="http://schemas.microsoft.com/office/drawing/2014/main" id="{337EFB75-A6FD-9747-85D4-8998875D7B2A}"/>
                </a:ext>
              </a:extLst>
            </p:cNvPr>
            <p:cNvGrpSpPr/>
            <p:nvPr/>
          </p:nvGrpSpPr>
          <p:grpSpPr>
            <a:xfrm>
              <a:off x="37849" y="0"/>
              <a:ext cx="1771891" cy="720793"/>
              <a:chOff x="0" y="0"/>
              <a:chExt cx="3016428" cy="1227062"/>
            </a:xfrm>
          </p:grpSpPr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2F4770F3-0A14-E041-8BBF-3696C2FAAA97}"/>
                  </a:ext>
                </a:extLst>
              </p:cNvPr>
              <p:cNvSpPr/>
              <p:nvPr/>
            </p:nvSpPr>
            <p:spPr>
              <a:xfrm>
                <a:off x="0" y="0"/>
                <a:ext cx="3016428" cy="1227062"/>
              </a:xfrm>
              <a:custGeom>
                <a:avLst/>
                <a:gdLst/>
                <a:ahLst/>
                <a:cxnLst/>
                <a:rect l="l" t="t" r="r" b="b"/>
                <a:pathLst>
                  <a:path w="3016428" h="1227062">
                    <a:moveTo>
                      <a:pt x="2891968" y="59690"/>
                    </a:moveTo>
                    <a:cubicBezTo>
                      <a:pt x="2927528" y="59690"/>
                      <a:pt x="2956738" y="88900"/>
                      <a:pt x="2956738" y="124460"/>
                    </a:cubicBezTo>
                    <a:lnTo>
                      <a:pt x="2956738" y="1102602"/>
                    </a:lnTo>
                    <a:cubicBezTo>
                      <a:pt x="2956738" y="1138162"/>
                      <a:pt x="2927528" y="1167372"/>
                      <a:pt x="2891968" y="1167372"/>
                    </a:cubicBezTo>
                    <a:lnTo>
                      <a:pt x="124460" y="1167372"/>
                    </a:lnTo>
                    <a:cubicBezTo>
                      <a:pt x="88900" y="1167372"/>
                      <a:pt x="59690" y="1138162"/>
                      <a:pt x="59690" y="11026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91968" y="59690"/>
                    </a:lnTo>
                    <a:moveTo>
                      <a:pt x="289196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02602"/>
                    </a:lnTo>
                    <a:cubicBezTo>
                      <a:pt x="0" y="1171182"/>
                      <a:pt x="55880" y="1227062"/>
                      <a:pt x="124460" y="1227062"/>
                    </a:cubicBezTo>
                    <a:lnTo>
                      <a:pt x="2891968" y="1227062"/>
                    </a:lnTo>
                    <a:cubicBezTo>
                      <a:pt x="2960548" y="1227062"/>
                      <a:pt x="3016428" y="1171182"/>
                      <a:pt x="3016428" y="1102602"/>
                    </a:cubicBezTo>
                    <a:lnTo>
                      <a:pt x="3016428" y="124460"/>
                    </a:lnTo>
                    <a:cubicBezTo>
                      <a:pt x="3016428" y="55880"/>
                      <a:pt x="2960548" y="0"/>
                      <a:pt x="2891968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26967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9A62C-4799-DF4D-9E9D-B50F7CC899D7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EF561-FF12-1143-AA5E-F5C6769DB2FB}"/>
              </a:ext>
            </a:extLst>
          </p:cNvPr>
          <p:cNvSpPr txBox="1"/>
          <p:nvPr/>
        </p:nvSpPr>
        <p:spPr>
          <a:xfrm>
            <a:off x="1447800" y="632754"/>
            <a:ext cx="6793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REFUGEES GATEWAY</a:t>
            </a:r>
          </a:p>
        </p:txBody>
      </p:sp>
      <p:pic>
        <p:nvPicPr>
          <p:cNvPr id="17" name="Picture 16" descr="A picture containing red, sitting, laptop, black&#10;&#10;Description automatically generated">
            <a:extLst>
              <a:ext uri="{FF2B5EF4-FFF2-40B4-BE49-F238E27FC236}">
                <a16:creationId xmlns:a16="http://schemas.microsoft.com/office/drawing/2014/main" id="{7AFCFF19-4817-8841-A45E-657CA05646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t="-1716" r="8608" b="7661"/>
          <a:stretch/>
        </p:blipFill>
        <p:spPr>
          <a:xfrm>
            <a:off x="12192000" y="1463751"/>
            <a:ext cx="5942677" cy="8028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0DD2D45-41FE-B041-AE2F-25D3D04C03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95" y="2709473"/>
            <a:ext cx="6807200" cy="6654800"/>
          </a:xfrm>
          <a:prstGeom prst="rect">
            <a:avLst/>
          </a:prstGeom>
        </p:spPr>
      </p:pic>
      <p:pic>
        <p:nvPicPr>
          <p:cNvPr id="37" name="Picture 10">
            <a:extLst>
              <a:ext uri="{FF2B5EF4-FFF2-40B4-BE49-F238E27FC236}">
                <a16:creationId xmlns:a16="http://schemas.microsoft.com/office/drawing/2014/main" id="{C4B9ADD2-F4D2-B140-80EB-03EB8C08184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706355" y="3805499"/>
            <a:ext cx="1748810" cy="1748810"/>
          </a:xfrm>
          <a:prstGeom prst="rect">
            <a:avLst/>
          </a:prstGeom>
        </p:spPr>
      </p:pic>
      <p:grpSp>
        <p:nvGrpSpPr>
          <p:cNvPr id="38" name="Group 9">
            <a:extLst>
              <a:ext uri="{FF2B5EF4-FFF2-40B4-BE49-F238E27FC236}">
                <a16:creationId xmlns:a16="http://schemas.microsoft.com/office/drawing/2014/main" id="{5E756453-A614-ED44-B2C7-82FB044B22E1}"/>
              </a:ext>
            </a:extLst>
          </p:cNvPr>
          <p:cNvGrpSpPr/>
          <p:nvPr/>
        </p:nvGrpSpPr>
        <p:grpSpPr>
          <a:xfrm>
            <a:off x="8150620" y="5110656"/>
            <a:ext cx="2860281" cy="1453115"/>
            <a:chOff x="0" y="0"/>
            <a:chExt cx="3813708" cy="1937488"/>
          </a:xfrm>
        </p:grpSpPr>
        <p:sp>
          <p:nvSpPr>
            <p:cNvPr id="39" name="TextBox 10">
              <a:extLst>
                <a:ext uri="{FF2B5EF4-FFF2-40B4-BE49-F238E27FC236}">
                  <a16:creationId xmlns:a16="http://schemas.microsoft.com/office/drawing/2014/main" id="{FC8DF78E-80FA-3141-AB6A-7FA2B902C25B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r>
                <a:rPr lang="en-US" sz="5978" dirty="0">
                  <a:solidFill>
                    <a:srgbClr val="FFFFFF"/>
                  </a:solidFill>
                  <a:latin typeface="Oswald Bold"/>
                </a:rPr>
                <a:t>#1</a:t>
              </a:r>
            </a:p>
          </p:txBody>
        </p:sp>
        <p:sp>
          <p:nvSpPr>
            <p:cNvPr id="40" name="TextBox 11">
              <a:extLst>
                <a:ext uri="{FF2B5EF4-FFF2-40B4-BE49-F238E27FC236}">
                  <a16:creationId xmlns:a16="http://schemas.microsoft.com/office/drawing/2014/main" id="{3E2520C7-1DE0-934D-9631-317980253F6F}"/>
                </a:ext>
              </a:extLst>
            </p:cNvPr>
            <p:cNvSpPr txBox="1"/>
            <p:nvPr/>
          </p:nvSpPr>
          <p:spPr>
            <a:xfrm>
              <a:off x="0" y="1578416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BETWEENNESS</a:t>
              </a:r>
            </a:p>
          </p:txBody>
        </p:sp>
        <p:sp>
          <p:nvSpPr>
            <p:cNvPr id="41" name="TextBox 12">
              <a:extLst>
                <a:ext uri="{FF2B5EF4-FFF2-40B4-BE49-F238E27FC236}">
                  <a16:creationId xmlns:a16="http://schemas.microsoft.com/office/drawing/2014/main" id="{D0E2D8E0-CF48-CF43-9E2E-259BCFBF0355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6AB0B2F8-68FB-9342-B2AD-405BDEA3D0EC}"/>
              </a:ext>
            </a:extLst>
          </p:cNvPr>
          <p:cNvGrpSpPr/>
          <p:nvPr/>
        </p:nvGrpSpPr>
        <p:grpSpPr>
          <a:xfrm>
            <a:off x="6364375" y="8284215"/>
            <a:ext cx="2860281" cy="1453115"/>
            <a:chOff x="0" y="0"/>
            <a:chExt cx="3813708" cy="1937487"/>
          </a:xfrm>
        </p:grpSpPr>
        <p:sp>
          <p:nvSpPr>
            <p:cNvPr id="43" name="TextBox 3">
              <a:extLst>
                <a:ext uri="{FF2B5EF4-FFF2-40B4-BE49-F238E27FC236}">
                  <a16:creationId xmlns:a16="http://schemas.microsoft.com/office/drawing/2014/main" id="{FEBBD1CA-CDE7-D545-97F1-68CA3F0042DE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44" name="TextBox 4">
              <a:extLst>
                <a:ext uri="{FF2B5EF4-FFF2-40B4-BE49-F238E27FC236}">
                  <a16:creationId xmlns:a16="http://schemas.microsoft.com/office/drawing/2014/main" id="{109CAFFE-A815-734C-A385-493420F494D9}"/>
                </a:ext>
              </a:extLst>
            </p:cNvPr>
            <p:cNvSpPr txBox="1"/>
            <p:nvPr/>
          </p:nvSpPr>
          <p:spPr>
            <a:xfrm>
              <a:off x="0" y="1578415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pc="84" dirty="0">
                  <a:solidFill>
                    <a:srgbClr val="FFFFFF"/>
                  </a:solidFill>
                  <a:latin typeface="Lato Heavy"/>
                </a:rPr>
                <a:t>REFUGEES IN TRANSIT</a:t>
              </a:r>
            </a:p>
          </p:txBody>
        </p:sp>
        <p:sp>
          <p:nvSpPr>
            <p:cNvPr id="45" name="TextBox 5">
              <a:extLst>
                <a:ext uri="{FF2B5EF4-FFF2-40B4-BE49-F238E27FC236}">
                  <a16:creationId xmlns:a16="http://schemas.microsoft.com/office/drawing/2014/main" id="{CEC6387D-734E-734F-9ED5-A0F809DF6ACA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46" name="Group 13">
            <a:extLst>
              <a:ext uri="{FF2B5EF4-FFF2-40B4-BE49-F238E27FC236}">
                <a16:creationId xmlns:a16="http://schemas.microsoft.com/office/drawing/2014/main" id="{5206DEA1-657F-E143-9784-AD336C9308D7}"/>
              </a:ext>
            </a:extLst>
          </p:cNvPr>
          <p:cNvGrpSpPr/>
          <p:nvPr/>
        </p:nvGrpSpPr>
        <p:grpSpPr>
          <a:xfrm>
            <a:off x="6610791" y="8413464"/>
            <a:ext cx="2367448" cy="963062"/>
            <a:chOff x="0" y="0"/>
            <a:chExt cx="3016428" cy="1227062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6CE464B3-1A5D-1C48-A793-67BBD959F66E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48" name="TextBox 15">
            <a:extLst>
              <a:ext uri="{FF2B5EF4-FFF2-40B4-BE49-F238E27FC236}">
                <a16:creationId xmlns:a16="http://schemas.microsoft.com/office/drawing/2014/main" id="{2718D7E3-6F8F-9440-9C4A-9A14F1CCE6B2}"/>
              </a:ext>
            </a:extLst>
          </p:cNvPr>
          <p:cNvSpPr txBox="1"/>
          <p:nvPr/>
        </p:nvSpPr>
        <p:spPr>
          <a:xfrm>
            <a:off x="6560221" y="8438564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rgbClr val="FFFFFF"/>
                </a:solidFill>
                <a:latin typeface="Open Sans"/>
              </a:rPr>
              <a:t>775 K </a:t>
            </a:r>
          </a:p>
        </p:txBody>
      </p:sp>
      <p:grpSp>
        <p:nvGrpSpPr>
          <p:cNvPr id="49" name="Group 16">
            <a:extLst>
              <a:ext uri="{FF2B5EF4-FFF2-40B4-BE49-F238E27FC236}">
                <a16:creationId xmlns:a16="http://schemas.microsoft.com/office/drawing/2014/main" id="{304C1D86-2D86-F04D-8100-5464F96D2ED0}"/>
              </a:ext>
            </a:extLst>
          </p:cNvPr>
          <p:cNvGrpSpPr/>
          <p:nvPr/>
        </p:nvGrpSpPr>
        <p:grpSpPr>
          <a:xfrm>
            <a:off x="9947426" y="8413464"/>
            <a:ext cx="2367448" cy="963062"/>
            <a:chOff x="0" y="0"/>
            <a:chExt cx="3016428" cy="1227062"/>
          </a:xfrm>
        </p:grpSpPr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FAE0F147-33DC-BA4F-B1B6-F4FAD2BB7F77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51" name="Group 18">
            <a:extLst>
              <a:ext uri="{FF2B5EF4-FFF2-40B4-BE49-F238E27FC236}">
                <a16:creationId xmlns:a16="http://schemas.microsoft.com/office/drawing/2014/main" id="{8238171D-2F18-DA4C-A66B-6EECAEB5ED61}"/>
              </a:ext>
            </a:extLst>
          </p:cNvPr>
          <p:cNvGrpSpPr/>
          <p:nvPr/>
        </p:nvGrpSpPr>
        <p:grpSpPr>
          <a:xfrm>
            <a:off x="9675724" y="8284215"/>
            <a:ext cx="2897276" cy="1702542"/>
            <a:chOff x="0" y="0"/>
            <a:chExt cx="3863034" cy="2270056"/>
          </a:xfrm>
        </p:grpSpPr>
        <p:sp>
          <p:nvSpPr>
            <p:cNvPr id="52" name="TextBox 19">
              <a:extLst>
                <a:ext uri="{FF2B5EF4-FFF2-40B4-BE49-F238E27FC236}">
                  <a16:creationId xmlns:a16="http://schemas.microsoft.com/office/drawing/2014/main" id="{F2EEA063-9198-E648-8B15-7DE320C1DC9E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53" name="TextBox 20">
              <a:extLst>
                <a:ext uri="{FF2B5EF4-FFF2-40B4-BE49-F238E27FC236}">
                  <a16:creationId xmlns:a16="http://schemas.microsoft.com/office/drawing/2014/main" id="{92DCC549-9C46-0B49-81BE-E147A08C8149}"/>
                </a:ext>
              </a:extLst>
            </p:cNvPr>
            <p:cNvSpPr txBox="1"/>
            <p:nvPr/>
          </p:nvSpPr>
          <p:spPr>
            <a:xfrm>
              <a:off x="65707" y="1551911"/>
              <a:ext cx="3797327" cy="718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pc="84" dirty="0">
                  <a:solidFill>
                    <a:srgbClr val="FFFFFF"/>
                  </a:solidFill>
                  <a:latin typeface="Lato Heavy"/>
                </a:rPr>
                <a:t>BRIDGE FOR: COUNTRIES</a:t>
              </a:r>
              <a:endParaRPr lang="en-US" sz="1800" spc="84" dirty="0">
                <a:solidFill>
                  <a:srgbClr val="FFFFFF"/>
                </a:solidFill>
                <a:latin typeface="Lato Heavy"/>
              </a:endParaRPr>
            </a:p>
          </p:txBody>
        </p:sp>
        <p:sp>
          <p:nvSpPr>
            <p:cNvPr id="54" name="TextBox 21">
              <a:extLst>
                <a:ext uri="{FF2B5EF4-FFF2-40B4-BE49-F238E27FC236}">
                  <a16:creationId xmlns:a16="http://schemas.microsoft.com/office/drawing/2014/main" id="{2EC14D15-3A08-C94A-8085-CCB71FAD514C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sp>
        <p:nvSpPr>
          <p:cNvPr id="55" name="TextBox 22">
            <a:extLst>
              <a:ext uri="{FF2B5EF4-FFF2-40B4-BE49-F238E27FC236}">
                <a16:creationId xmlns:a16="http://schemas.microsoft.com/office/drawing/2014/main" id="{D95B6B7C-E201-9947-A84E-77D41EE8A2EC}"/>
              </a:ext>
            </a:extLst>
          </p:cNvPr>
          <p:cNvSpPr txBox="1"/>
          <p:nvPr/>
        </p:nvSpPr>
        <p:spPr>
          <a:xfrm>
            <a:off x="9896855" y="8438564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rgbClr val="FFFFFF"/>
                </a:solidFill>
                <a:latin typeface="Open Sans"/>
              </a:rPr>
              <a:t>77</a:t>
            </a:r>
          </a:p>
        </p:txBody>
      </p:sp>
      <p:grpSp>
        <p:nvGrpSpPr>
          <p:cNvPr id="56" name="Group 3">
            <a:extLst>
              <a:ext uri="{FF2B5EF4-FFF2-40B4-BE49-F238E27FC236}">
                <a16:creationId xmlns:a16="http://schemas.microsoft.com/office/drawing/2014/main" id="{8882E46D-8E83-6246-A3EB-5B371DDB1308}"/>
              </a:ext>
            </a:extLst>
          </p:cNvPr>
          <p:cNvGrpSpPr/>
          <p:nvPr/>
        </p:nvGrpSpPr>
        <p:grpSpPr>
          <a:xfrm>
            <a:off x="420371" y="1863108"/>
            <a:ext cx="1357305" cy="540595"/>
            <a:chOff x="0" y="0"/>
            <a:chExt cx="1809740" cy="720793"/>
          </a:xfrm>
        </p:grpSpPr>
        <p:sp>
          <p:nvSpPr>
            <p:cNvPr id="57" name="TextBox 4">
              <a:extLst>
                <a:ext uri="{FF2B5EF4-FFF2-40B4-BE49-F238E27FC236}">
                  <a16:creationId xmlns:a16="http://schemas.microsoft.com/office/drawing/2014/main" id="{3C063719-6369-5E4F-8085-0B9182F32F75}"/>
                </a:ext>
              </a:extLst>
            </p:cNvPr>
            <p:cNvSpPr txBox="1"/>
            <p:nvPr/>
          </p:nvSpPr>
          <p:spPr>
            <a:xfrm>
              <a:off x="0" y="25796"/>
              <a:ext cx="1809740" cy="612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03"/>
                </a:lnSpc>
                <a:spcBef>
                  <a:spcPct val="0"/>
                </a:spcBef>
              </a:pPr>
              <a:r>
                <a:rPr lang="en-US" sz="2716" dirty="0">
                  <a:solidFill>
                    <a:srgbClr val="FFFFFF"/>
                  </a:solidFill>
                  <a:latin typeface="Open Sans"/>
                </a:rPr>
                <a:t>IN</a:t>
              </a:r>
            </a:p>
          </p:txBody>
        </p:sp>
        <p:grpSp>
          <p:nvGrpSpPr>
            <p:cNvPr id="58" name="Group 5">
              <a:extLst>
                <a:ext uri="{FF2B5EF4-FFF2-40B4-BE49-F238E27FC236}">
                  <a16:creationId xmlns:a16="http://schemas.microsoft.com/office/drawing/2014/main" id="{B705B4F8-DB79-9346-9B93-D51836D6B53A}"/>
                </a:ext>
              </a:extLst>
            </p:cNvPr>
            <p:cNvGrpSpPr/>
            <p:nvPr/>
          </p:nvGrpSpPr>
          <p:grpSpPr>
            <a:xfrm>
              <a:off x="37849" y="0"/>
              <a:ext cx="1771891" cy="720793"/>
              <a:chOff x="0" y="0"/>
              <a:chExt cx="3016428" cy="1227062"/>
            </a:xfrm>
          </p:grpSpPr>
          <p:sp>
            <p:nvSpPr>
              <p:cNvPr id="59" name="Freeform 6">
                <a:extLst>
                  <a:ext uri="{FF2B5EF4-FFF2-40B4-BE49-F238E27FC236}">
                    <a16:creationId xmlns:a16="http://schemas.microsoft.com/office/drawing/2014/main" id="{19053DAD-2059-5444-88BD-2E51A136DD44}"/>
                  </a:ext>
                </a:extLst>
              </p:cNvPr>
              <p:cNvSpPr/>
              <p:nvPr/>
            </p:nvSpPr>
            <p:spPr>
              <a:xfrm>
                <a:off x="0" y="0"/>
                <a:ext cx="3016428" cy="1227062"/>
              </a:xfrm>
              <a:custGeom>
                <a:avLst/>
                <a:gdLst/>
                <a:ahLst/>
                <a:cxnLst/>
                <a:rect l="l" t="t" r="r" b="b"/>
                <a:pathLst>
                  <a:path w="3016428" h="1227062">
                    <a:moveTo>
                      <a:pt x="2891968" y="59690"/>
                    </a:moveTo>
                    <a:cubicBezTo>
                      <a:pt x="2927528" y="59690"/>
                      <a:pt x="2956738" y="88900"/>
                      <a:pt x="2956738" y="124460"/>
                    </a:cubicBezTo>
                    <a:lnTo>
                      <a:pt x="2956738" y="1102602"/>
                    </a:lnTo>
                    <a:cubicBezTo>
                      <a:pt x="2956738" y="1138162"/>
                      <a:pt x="2927528" y="1167372"/>
                      <a:pt x="2891968" y="1167372"/>
                    </a:cubicBezTo>
                    <a:lnTo>
                      <a:pt x="124460" y="1167372"/>
                    </a:lnTo>
                    <a:cubicBezTo>
                      <a:pt x="88900" y="1167372"/>
                      <a:pt x="59690" y="1138162"/>
                      <a:pt x="59690" y="1102602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2891968" y="59690"/>
                    </a:lnTo>
                    <a:moveTo>
                      <a:pt x="2891968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102602"/>
                    </a:lnTo>
                    <a:cubicBezTo>
                      <a:pt x="0" y="1171182"/>
                      <a:pt x="55880" y="1227062"/>
                      <a:pt x="124460" y="1227062"/>
                    </a:cubicBezTo>
                    <a:lnTo>
                      <a:pt x="2891968" y="1227062"/>
                    </a:lnTo>
                    <a:cubicBezTo>
                      <a:pt x="2960548" y="1227062"/>
                      <a:pt x="3016428" y="1171182"/>
                      <a:pt x="3016428" y="1102602"/>
                    </a:cubicBezTo>
                    <a:lnTo>
                      <a:pt x="3016428" y="124460"/>
                    </a:lnTo>
                    <a:cubicBezTo>
                      <a:pt x="3016428" y="55880"/>
                      <a:pt x="2960548" y="0"/>
                      <a:pt x="2891968" y="0"/>
                    </a:cubicBezTo>
                    <a:close/>
                  </a:path>
                </a:pathLst>
              </a:custGeom>
              <a:solidFill>
                <a:srgbClr val="A6A6A6"/>
              </a:solidFill>
            </p:spPr>
          </p:sp>
        </p:grpSp>
      </p:grpSp>
      <p:grpSp>
        <p:nvGrpSpPr>
          <p:cNvPr id="65" name="Group 8">
            <a:extLst>
              <a:ext uri="{FF2B5EF4-FFF2-40B4-BE49-F238E27FC236}">
                <a16:creationId xmlns:a16="http://schemas.microsoft.com/office/drawing/2014/main" id="{37DD21DD-CBAB-DF4A-AED8-1B600FF3312A}"/>
              </a:ext>
            </a:extLst>
          </p:cNvPr>
          <p:cNvGrpSpPr/>
          <p:nvPr/>
        </p:nvGrpSpPr>
        <p:grpSpPr>
          <a:xfrm>
            <a:off x="12062617" y="1856541"/>
            <a:ext cx="1328918" cy="540595"/>
            <a:chOff x="0" y="0"/>
            <a:chExt cx="3016428" cy="1227062"/>
          </a:xfrm>
        </p:grpSpPr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D0855300-B476-2C4E-AB7C-CF5996949A2B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67" name="TextBox 15">
            <a:extLst>
              <a:ext uri="{FF2B5EF4-FFF2-40B4-BE49-F238E27FC236}">
                <a16:creationId xmlns:a16="http://schemas.microsoft.com/office/drawing/2014/main" id="{2806B9AE-673F-2349-82D2-8A1BD162BB70}"/>
              </a:ext>
            </a:extLst>
          </p:cNvPr>
          <p:cNvSpPr txBox="1"/>
          <p:nvPr/>
        </p:nvSpPr>
        <p:spPr>
          <a:xfrm>
            <a:off x="12034230" y="1861601"/>
            <a:ext cx="1357305" cy="465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03"/>
              </a:lnSpc>
              <a:spcBef>
                <a:spcPct val="0"/>
              </a:spcBef>
            </a:pPr>
            <a:r>
              <a:rPr lang="en-US" sz="2716" dirty="0">
                <a:solidFill>
                  <a:srgbClr val="FFFFFF"/>
                </a:solidFill>
                <a:latin typeface="Open Sans"/>
              </a:rPr>
              <a:t>OUT</a:t>
            </a:r>
          </a:p>
        </p:txBody>
      </p:sp>
    </p:spTree>
    <p:extLst>
      <p:ext uri="{BB962C8B-B14F-4D97-AF65-F5344CB8AC3E}">
        <p14:creationId xmlns:p14="http://schemas.microsoft.com/office/powerpoint/2010/main" val="3601750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icture containing light, dark, night, laptop&#10;&#10;Description automatically generated">
            <a:extLst>
              <a:ext uri="{FF2B5EF4-FFF2-40B4-BE49-F238E27FC236}">
                <a16:creationId xmlns:a16="http://schemas.microsoft.com/office/drawing/2014/main" id="{3FBDDF9E-8A82-0342-BB47-D98AADF13C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6377" r="8954" b="16019"/>
          <a:stretch/>
        </p:blipFill>
        <p:spPr>
          <a:xfrm>
            <a:off x="152400" y="2628900"/>
            <a:ext cx="8534401" cy="58539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DB9A62C-4799-DF4D-9E9D-B50F7CC899D7}"/>
              </a:ext>
            </a:extLst>
          </p:cNvPr>
          <p:cNvSpPr/>
          <p:nvPr/>
        </p:nvSpPr>
        <p:spPr>
          <a:xfrm>
            <a:off x="716971" y="938525"/>
            <a:ext cx="1060705" cy="219456"/>
          </a:xfrm>
          <a:prstGeom prst="rect">
            <a:avLst/>
          </a:prstGeom>
          <a:solidFill>
            <a:srgbClr val="FF4100"/>
          </a:solidFill>
          <a:ln>
            <a:solidFill>
              <a:srgbClr val="FF4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EEF561-FF12-1143-AA5E-F5C6769DB2FB}"/>
              </a:ext>
            </a:extLst>
          </p:cNvPr>
          <p:cNvSpPr txBox="1"/>
          <p:nvPr/>
        </p:nvSpPr>
        <p:spPr>
          <a:xfrm>
            <a:off x="1892808" y="641117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COMMUNITY DYNAMICS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F2BE23-DE9E-4841-817E-7EFC9BD4CC1B}"/>
              </a:ext>
            </a:extLst>
          </p:cNvPr>
          <p:cNvSpPr txBox="1"/>
          <p:nvPr/>
        </p:nvSpPr>
        <p:spPr>
          <a:xfrm>
            <a:off x="9601200" y="88011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4100"/>
                </a:solidFill>
              </a:rPr>
              <a:t>Former Yugoslavia</a:t>
            </a:r>
            <a:r>
              <a:rPr lang="en-US" sz="4000" dirty="0">
                <a:solidFill>
                  <a:schemeClr val="bg1"/>
                </a:solidFill>
              </a:rPr>
              <a:t> – Transitivity</a:t>
            </a:r>
          </a:p>
        </p:txBody>
      </p:sp>
      <p:pic>
        <p:nvPicPr>
          <p:cNvPr id="6" name="Picture 5" descr="A picture containing dark, sitting, light, black&#10;&#10;Description automatically generated">
            <a:extLst>
              <a:ext uri="{FF2B5EF4-FFF2-40B4-BE49-F238E27FC236}">
                <a16:creationId xmlns:a16="http://schemas.microsoft.com/office/drawing/2014/main" id="{ADAFF152-14B4-7D44-9229-3B21D25449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429" y="3356213"/>
            <a:ext cx="6835483" cy="5126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BDEF49-AA73-1143-BAF3-E06FC76BBEA8}"/>
              </a:ext>
            </a:extLst>
          </p:cNvPr>
          <p:cNvSpPr txBox="1"/>
          <p:nvPr/>
        </p:nvSpPr>
        <p:spPr>
          <a:xfrm>
            <a:off x="9971888" y="588658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MACEDONIA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BDAAF2-3C10-CE47-B0A5-33E06851CDA6}"/>
              </a:ext>
            </a:extLst>
          </p:cNvPr>
          <p:cNvSpPr txBox="1"/>
          <p:nvPr/>
        </p:nvSpPr>
        <p:spPr>
          <a:xfrm>
            <a:off x="12039600" y="36195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MONTENEGRO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C9016D-6A32-484C-8714-7B6EEC489D9A}"/>
              </a:ext>
            </a:extLst>
          </p:cNvPr>
          <p:cNvSpPr txBox="1"/>
          <p:nvPr/>
        </p:nvSpPr>
        <p:spPr>
          <a:xfrm>
            <a:off x="11849100" y="78867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SERBIA &amp; KOSOVO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69A712-0BA0-9C46-BF6E-B4FC1F654F76}"/>
              </a:ext>
            </a:extLst>
          </p:cNvPr>
          <p:cNvSpPr txBox="1"/>
          <p:nvPr/>
        </p:nvSpPr>
        <p:spPr>
          <a:xfrm>
            <a:off x="14097000" y="5734853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CROATIA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6D1ECB-BAAA-F84D-9441-75FDBD1C6C84}"/>
              </a:ext>
            </a:extLst>
          </p:cNvPr>
          <p:cNvSpPr txBox="1"/>
          <p:nvPr/>
        </p:nvSpPr>
        <p:spPr>
          <a:xfrm>
            <a:off x="11725656" y="5230568"/>
            <a:ext cx="2228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BOSNIA &amp; HERZEGOVINA</a:t>
            </a:r>
          </a:p>
        </p:txBody>
      </p:sp>
      <p:grpSp>
        <p:nvGrpSpPr>
          <p:cNvPr id="29" name="Group 2">
            <a:extLst>
              <a:ext uri="{FF2B5EF4-FFF2-40B4-BE49-F238E27FC236}">
                <a16:creationId xmlns:a16="http://schemas.microsoft.com/office/drawing/2014/main" id="{576D9E20-B267-1645-9570-A19CB37BA218}"/>
              </a:ext>
            </a:extLst>
          </p:cNvPr>
          <p:cNvGrpSpPr/>
          <p:nvPr/>
        </p:nvGrpSpPr>
        <p:grpSpPr>
          <a:xfrm>
            <a:off x="9830370" y="1480585"/>
            <a:ext cx="2994304" cy="1453115"/>
            <a:chOff x="0" y="0"/>
            <a:chExt cx="3992405" cy="1937487"/>
          </a:xfrm>
        </p:grpSpPr>
        <p:sp>
          <p:nvSpPr>
            <p:cNvPr id="30" name="TextBox 3">
              <a:extLst>
                <a:ext uri="{FF2B5EF4-FFF2-40B4-BE49-F238E27FC236}">
                  <a16:creationId xmlns:a16="http://schemas.microsoft.com/office/drawing/2014/main" id="{772F9EC3-6FC1-8D45-952B-003040CDF498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31" name="TextBox 4">
              <a:extLst>
                <a:ext uri="{FF2B5EF4-FFF2-40B4-BE49-F238E27FC236}">
                  <a16:creationId xmlns:a16="http://schemas.microsoft.com/office/drawing/2014/main" id="{164E4F40-7EF8-434D-96BC-4699DE7E43B8}"/>
                </a:ext>
              </a:extLst>
            </p:cNvPr>
            <p:cNvSpPr txBox="1"/>
            <p:nvPr/>
          </p:nvSpPr>
          <p:spPr>
            <a:xfrm>
              <a:off x="0" y="1578415"/>
              <a:ext cx="3992405" cy="35907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pc="84" dirty="0">
                  <a:solidFill>
                    <a:srgbClr val="FFFFFF"/>
                  </a:solidFill>
                  <a:latin typeface="Lato Heavy"/>
                </a:rPr>
                <a:t>COMMUNITIES - Louvain</a:t>
              </a:r>
              <a:endParaRPr lang="en-US" sz="1800" spc="84" dirty="0">
                <a:solidFill>
                  <a:srgbClr val="FFFFFF"/>
                </a:solidFill>
                <a:latin typeface="Lato Heavy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1C223649-22D6-5F41-9D82-019E990AD59F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grpSp>
        <p:nvGrpSpPr>
          <p:cNvPr id="33" name="Group 13">
            <a:extLst>
              <a:ext uri="{FF2B5EF4-FFF2-40B4-BE49-F238E27FC236}">
                <a16:creationId xmlns:a16="http://schemas.microsoft.com/office/drawing/2014/main" id="{064D7207-6A51-1E45-948F-C43976622D31}"/>
              </a:ext>
            </a:extLst>
          </p:cNvPr>
          <p:cNvGrpSpPr/>
          <p:nvPr/>
        </p:nvGrpSpPr>
        <p:grpSpPr>
          <a:xfrm>
            <a:off x="10076786" y="1609834"/>
            <a:ext cx="2367448" cy="963062"/>
            <a:chOff x="0" y="0"/>
            <a:chExt cx="3016428" cy="1227062"/>
          </a:xfrm>
        </p:grpSpPr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34205B09-0602-8B43-97C3-7800B0B27412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sp>
        <p:nvSpPr>
          <p:cNvPr id="35" name="TextBox 15">
            <a:extLst>
              <a:ext uri="{FF2B5EF4-FFF2-40B4-BE49-F238E27FC236}">
                <a16:creationId xmlns:a16="http://schemas.microsoft.com/office/drawing/2014/main" id="{0C63CB45-EDE1-F447-AB19-E842D56C83C9}"/>
              </a:ext>
            </a:extLst>
          </p:cNvPr>
          <p:cNvSpPr txBox="1"/>
          <p:nvPr/>
        </p:nvSpPr>
        <p:spPr>
          <a:xfrm>
            <a:off x="10026216" y="1634934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chemeClr val="bg1"/>
                </a:solidFill>
                <a:latin typeface="Open Sans"/>
              </a:rPr>
              <a:t>26</a:t>
            </a:r>
          </a:p>
        </p:txBody>
      </p:sp>
      <p:grpSp>
        <p:nvGrpSpPr>
          <p:cNvPr id="36" name="Group 16">
            <a:extLst>
              <a:ext uri="{FF2B5EF4-FFF2-40B4-BE49-F238E27FC236}">
                <a16:creationId xmlns:a16="http://schemas.microsoft.com/office/drawing/2014/main" id="{B7EF2AE3-FD8A-6941-996A-FEA742C09DD7}"/>
              </a:ext>
            </a:extLst>
          </p:cNvPr>
          <p:cNvGrpSpPr/>
          <p:nvPr/>
        </p:nvGrpSpPr>
        <p:grpSpPr>
          <a:xfrm>
            <a:off x="13413421" y="1609834"/>
            <a:ext cx="2367448" cy="963062"/>
            <a:chOff x="0" y="0"/>
            <a:chExt cx="3016428" cy="1227062"/>
          </a:xfrm>
        </p:grpSpPr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22BEC2AD-42EC-F245-9CBD-03939483817D}"/>
                </a:ext>
              </a:extLst>
            </p:cNvPr>
            <p:cNvSpPr/>
            <p:nvPr/>
          </p:nvSpPr>
          <p:spPr>
            <a:xfrm>
              <a:off x="0" y="0"/>
              <a:ext cx="3016428" cy="1227062"/>
            </a:xfrm>
            <a:custGeom>
              <a:avLst/>
              <a:gdLst/>
              <a:ahLst/>
              <a:cxnLst/>
              <a:rect l="l" t="t" r="r" b="b"/>
              <a:pathLst>
                <a:path w="3016428" h="1227062">
                  <a:moveTo>
                    <a:pt x="2891968" y="59690"/>
                  </a:moveTo>
                  <a:cubicBezTo>
                    <a:pt x="2927528" y="59690"/>
                    <a:pt x="2956738" y="88900"/>
                    <a:pt x="2956738" y="124460"/>
                  </a:cubicBezTo>
                  <a:lnTo>
                    <a:pt x="2956738" y="1102602"/>
                  </a:lnTo>
                  <a:cubicBezTo>
                    <a:pt x="2956738" y="1138162"/>
                    <a:pt x="2927528" y="1167372"/>
                    <a:pt x="2891968" y="1167372"/>
                  </a:cubicBezTo>
                  <a:lnTo>
                    <a:pt x="124460" y="1167372"/>
                  </a:lnTo>
                  <a:cubicBezTo>
                    <a:pt x="88900" y="1167372"/>
                    <a:pt x="59690" y="1138162"/>
                    <a:pt x="59690" y="110260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891968" y="59690"/>
                  </a:lnTo>
                  <a:moveTo>
                    <a:pt x="289196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2602"/>
                  </a:lnTo>
                  <a:cubicBezTo>
                    <a:pt x="0" y="1171182"/>
                    <a:pt x="55880" y="1227062"/>
                    <a:pt x="124460" y="1227062"/>
                  </a:cubicBezTo>
                  <a:lnTo>
                    <a:pt x="2891968" y="1227062"/>
                  </a:lnTo>
                  <a:cubicBezTo>
                    <a:pt x="2960548" y="1227062"/>
                    <a:pt x="3016428" y="1171182"/>
                    <a:pt x="3016428" y="1102602"/>
                  </a:cubicBezTo>
                  <a:lnTo>
                    <a:pt x="3016428" y="124460"/>
                  </a:lnTo>
                  <a:cubicBezTo>
                    <a:pt x="3016428" y="55880"/>
                    <a:pt x="2960548" y="0"/>
                    <a:pt x="2891968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</p:grpSp>
      <p:grpSp>
        <p:nvGrpSpPr>
          <p:cNvPr id="38" name="Group 18">
            <a:extLst>
              <a:ext uri="{FF2B5EF4-FFF2-40B4-BE49-F238E27FC236}">
                <a16:creationId xmlns:a16="http://schemas.microsoft.com/office/drawing/2014/main" id="{065DD435-5161-8D4C-B1C6-F89E09AE322A}"/>
              </a:ext>
            </a:extLst>
          </p:cNvPr>
          <p:cNvGrpSpPr/>
          <p:nvPr/>
        </p:nvGrpSpPr>
        <p:grpSpPr>
          <a:xfrm>
            <a:off x="13141719" y="1480585"/>
            <a:ext cx="2860281" cy="1453115"/>
            <a:chOff x="0" y="0"/>
            <a:chExt cx="3813708" cy="1937487"/>
          </a:xfrm>
        </p:grpSpPr>
        <p:sp>
          <p:nvSpPr>
            <p:cNvPr id="39" name="TextBox 19">
              <a:extLst>
                <a:ext uri="{FF2B5EF4-FFF2-40B4-BE49-F238E27FC236}">
                  <a16:creationId xmlns:a16="http://schemas.microsoft.com/office/drawing/2014/main" id="{CBE9E70E-7249-9C49-8C2D-E53EC0F4FE45}"/>
                </a:ext>
              </a:extLst>
            </p:cNvPr>
            <p:cNvSpPr txBox="1"/>
            <p:nvPr/>
          </p:nvSpPr>
          <p:spPr>
            <a:xfrm>
              <a:off x="0" y="384581"/>
              <a:ext cx="3780944" cy="11752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16"/>
                </a:lnSpc>
              </a:pPr>
              <a:endParaRPr/>
            </a:p>
          </p:txBody>
        </p:sp>
        <p:sp>
          <p:nvSpPr>
            <p:cNvPr id="40" name="TextBox 20">
              <a:extLst>
                <a:ext uri="{FF2B5EF4-FFF2-40B4-BE49-F238E27FC236}">
                  <a16:creationId xmlns:a16="http://schemas.microsoft.com/office/drawing/2014/main" id="{09A8F69D-3CBB-6E45-880B-7F98DB1CD70B}"/>
                </a:ext>
              </a:extLst>
            </p:cNvPr>
            <p:cNvSpPr txBox="1"/>
            <p:nvPr/>
          </p:nvSpPr>
          <p:spPr>
            <a:xfrm>
              <a:off x="0" y="1578415"/>
              <a:ext cx="3797327" cy="359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24"/>
                </a:lnSpc>
              </a:pPr>
              <a:r>
                <a:rPr lang="en-US" sz="1800" spc="84" dirty="0">
                  <a:solidFill>
                    <a:srgbClr val="FFFFFF"/>
                  </a:solidFill>
                  <a:latin typeface="Lato Heavy"/>
                </a:rPr>
                <a:t>CLUSTER - DB Scan</a:t>
              </a:r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A3A1F8C4-496F-3445-B75B-C9A023092500}"/>
                </a:ext>
              </a:extLst>
            </p:cNvPr>
            <p:cNvSpPr txBox="1"/>
            <p:nvPr/>
          </p:nvSpPr>
          <p:spPr>
            <a:xfrm>
              <a:off x="0" y="0"/>
              <a:ext cx="3813708" cy="2060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7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88155E5E-837E-0643-9564-47A52676003F}"/>
              </a:ext>
            </a:extLst>
          </p:cNvPr>
          <p:cNvSpPr txBox="1"/>
          <p:nvPr/>
        </p:nvSpPr>
        <p:spPr>
          <a:xfrm>
            <a:off x="13362850" y="1634934"/>
            <a:ext cx="2418019" cy="81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 dirty="0">
                <a:solidFill>
                  <a:schemeClr val="bg1"/>
                </a:solidFill>
                <a:latin typeface="Open Sans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0213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8B17DDF1-552A-FF44-8F53-40FA1AAD2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8287980" cy="1028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37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165</Words>
  <Application>Microsoft Macintosh PowerPoint</Application>
  <PresentationFormat>Custom</PresentationFormat>
  <Paragraphs>58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Oswald Bold</vt:lpstr>
      <vt:lpstr>Open Sans</vt:lpstr>
      <vt:lpstr>Calibri</vt:lpstr>
      <vt:lpstr>Lato Heavy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 ALEJANDRO CUARTAS TORRES</dc:creator>
  <cp:lastModifiedBy>DIEGO ALEJANDRO CUARTAS TORRES</cp:lastModifiedBy>
  <cp:revision>1</cp:revision>
  <dcterms:created xsi:type="dcterms:W3CDTF">2020-03-12T12:26:51Z</dcterms:created>
  <dcterms:modified xsi:type="dcterms:W3CDTF">2020-03-12T12:26:59Z</dcterms:modified>
</cp:coreProperties>
</file>